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10.xml" ContentType="application/vnd.openxmlformats-officedocument.theme+xml"/>
  <Override PartName="/ppt/theme/theme8.xml" ContentType="application/vnd.openxmlformats-officedocument.theme+xml"/>
  <Override PartName="/ppt/theme/theme11.xml" ContentType="application/vnd.openxmlformats-officedocument.theme+xml"/>
  <Override PartName="/ppt/theme/theme9.xml" ContentType="application/vnd.openxmlformats-officedocument.theme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1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_rels/presentation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media/image1.png" ContentType="image/png"/>
  <Override PartName="/ppt/media/image67.png" ContentType="image/png"/>
  <Override PartName="/ppt/media/image33.png" ContentType="image/png"/>
  <Override PartName="/ppt/media/image2.jpeg" ContentType="image/jpeg"/>
  <Override PartName="/ppt/media/image19.jpeg" ContentType="image/jpeg"/>
  <Override PartName="/ppt/media/image3.jpeg" ContentType="image/jpeg"/>
  <Override PartName="/ppt/media/image28.png" ContentType="image/png"/>
  <Override PartName="/ppt/media/image38.png" ContentType="image/png"/>
  <Override PartName="/ppt/media/image8.jpeg" ContentType="image/jpeg"/>
  <Override PartName="/ppt/media/image5.png" ContentType="image/png"/>
  <Override PartName="/ppt/media/image12.png" ContentType="image/png"/>
  <Override PartName="/ppt/media/image37.png" ContentType="image/png"/>
  <Override PartName="/ppt/media/image13.png" ContentType="image/png"/>
  <Override PartName="/ppt/media/image6.png" ContentType="image/png"/>
  <Override PartName="/ppt/media/image7.png" ContentType="image/png"/>
  <Override PartName="/ppt/media/image39.png" ContentType="image/png"/>
  <Override PartName="/ppt/media/image9.jpeg" ContentType="image/jpeg"/>
  <Override PartName="/ppt/media/image35.png" ContentType="image/png"/>
  <Override PartName="/ppt/media/image10.png" ContentType="image/png"/>
  <Override PartName="/ppt/media/image69.png" ContentType="image/png"/>
  <Override PartName="/ppt/media/image31.tif" ContentType="image/tiff"/>
  <Override PartName="/ppt/media/image11.png" ContentType="image/png"/>
  <Override PartName="/ppt/media/image4.png" ContentType="image/png"/>
  <Override PartName="/ppt/media/image18.jpeg" ContentType="image/jpeg"/>
  <Override PartName="/ppt/media/image41.png" ContentType="image/png"/>
  <Override PartName="/ppt/media/image20.tif" ContentType="image/tiff"/>
  <Override PartName="/ppt/media/image49.png" ContentType="image/png"/>
  <Override PartName="/ppt/media/image54.png" ContentType="image/png"/>
  <Override PartName="/ppt/media/image16.jpeg" ContentType="image/jpeg"/>
  <Override PartName="/ppt/media/image21.png" ContentType="image/png"/>
  <Override PartName="/ppt/media/image64.png" ContentType="image/png"/>
  <Override PartName="/ppt/media/image17.jpeg" ContentType="image/jpeg"/>
  <Override PartName="/ppt/media/image22.png" ContentType="image/png"/>
  <Override PartName="/ppt/media/image23.jpeg" ContentType="image/jpeg"/>
  <Override PartName="/ppt/media/image51.png" ContentType="image/png"/>
  <Override PartName="/ppt/media/image24.jpeg" ContentType="image/jpeg"/>
  <Override PartName="/ppt/media/image61.png" ContentType="image/png"/>
  <Override PartName="/ppt/media/image25.jpeg" ContentType="image/jpeg"/>
  <Override PartName="/ppt/media/image71.png" ContentType="image/png"/>
  <Override PartName="/ppt/media/image26.png" ContentType="image/png"/>
  <Override PartName="/ppt/media/image29.jpeg" ContentType="image/jpeg"/>
  <Override PartName="/ppt/media/image36.png" ContentType="image/png"/>
  <Override PartName="/ppt/media/image32.png" ContentType="image/png"/>
  <Override PartName="/ppt/media/image34.png" ContentType="image/png"/>
  <Override PartName="/ppt/media/image14.jpeg" ContentType="image/jpeg"/>
  <Override PartName="/ppt/media/image30.tif" ContentType="image/tiff"/>
  <Override PartName="/ppt/media/image40.jpeg" ContentType="image/jpeg"/>
  <Override PartName="/ppt/media/image59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15.jpeg" ContentType="image/jpeg"/>
  <Override PartName="/ppt/media/image46.png" ContentType="image/png"/>
  <Override PartName="/ppt/media/image50.png" ContentType="image/png"/>
  <Override PartName="/ppt/media/image52.png" ContentType="image/png"/>
  <Override PartName="/ppt/media/image53.png" ContentType="image/png"/>
  <Override PartName="/ppt/media/image55.png" ContentType="image/png"/>
  <Override PartName="/ppt/media/image58.png" ContentType="image/png"/>
  <Override PartName="/ppt/media/image45.png" ContentType="image/png"/>
  <Override PartName="/ppt/media/image27.png" ContentType="image/png"/>
  <Override PartName="/ppt/media/image60.png" ContentType="image/png"/>
  <Override PartName="/ppt/media/image56.png" ContentType="image/png"/>
  <Override PartName="/ppt/media/image47.png" ContentType="image/png"/>
  <Override PartName="/ppt/media/image62.png" ContentType="image/png"/>
  <Override PartName="/ppt/media/image72.png" ContentType="image/png"/>
  <Override PartName="/ppt/media/image57.png" ContentType="image/png"/>
  <Override PartName="/ppt/media/image48.png" ContentType="image/png"/>
  <Override PartName="/ppt/media/image63.png" ContentType="image/png"/>
  <Override PartName="/ppt/media/image65.png" ContentType="image/png"/>
  <Override PartName="/ppt/media/image70.jpeg" ContentType="image/jpeg"/>
  <Override PartName="/ppt/media/image66.png" ContentType="image/png"/>
  <Override PartName="/ppt/media/image68.png" ContentType="image/png"/>
  <Override PartName="/ppt/slides/_rels/slide28.xml.rels" ContentType="application/vnd.openxmlformats-package.relationships+xml"/>
  <Override PartName="/ppt/slides/_rels/slide2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34.xml.rels" ContentType="application/vnd.openxmlformats-package.relationships+xml"/>
  <Override PartName="/ppt/slides/_rels/slide31.xml.rels" ContentType="application/vnd.openxmlformats-package.relationships+xml"/>
  <Override PartName="/ppt/slides/_rels/slide6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33.xml.rels" ContentType="application/vnd.openxmlformats-package.relationships+xml"/>
  <Override PartName="/ppt/slides/_rels/slide15.xml.rels" ContentType="application/vnd.openxmlformats-package.relationships+xml"/>
  <Override PartName="/ppt/slides/_rels/slide24.xml.rels" ContentType="application/vnd.openxmlformats-package.relationships+xml"/>
  <Override PartName="/ppt/slides/_rels/slide32.xml.rels" ContentType="application/vnd.openxmlformats-package.relationships+xml"/>
  <Override PartName="/ppt/slides/_rels/slide7.xml.rels" ContentType="application/vnd.openxmlformats-package.relationships+xml"/>
  <Override PartName="/ppt/slides/_rels/slide23.xml.rels" ContentType="application/vnd.openxmlformats-package.relationships+xml"/>
  <Override PartName="/ppt/slides/_rels/slide30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9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32.xml" ContentType="application/vnd.openxmlformats-officedocument.presentationml.slide+xml"/>
  <Override PartName="/ppt/slides/slide27.xml" ContentType="application/vnd.openxmlformats-officedocument.presentationml.slide+xml"/>
  <Override PartName="/ppt/slides/slide33.xml" ContentType="application/vnd.openxmlformats-officedocument.presentationml.slide+xml"/>
  <Override PartName="/ppt/slides/slide28.xml" ContentType="application/vnd.openxmlformats-officedocument.presentationml.slide+xml"/>
  <Override PartName="/ppt/slides/slide3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7" r:id="rId7"/>
    <p:sldMasterId id="2147483658" r:id="rId8"/>
    <p:sldMasterId id="2147483659" r:id="rId9"/>
    <p:sldMasterId id="2147483660" r:id="rId10"/>
    <p:sldMasterId id="2147483661" r:id="rId11"/>
    <p:sldMasterId id="2147483662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slide" Target="slides/slide28.xml"/><Relationship Id="rId41" Type="http://schemas.openxmlformats.org/officeDocument/2006/relationships/slide" Target="slides/slide29.xml"/><Relationship Id="rId42" Type="http://schemas.openxmlformats.org/officeDocument/2006/relationships/slide" Target="slides/slide30.xml"/><Relationship Id="rId43" Type="http://schemas.openxmlformats.org/officeDocument/2006/relationships/slide" Target="slides/slide31.xml"/><Relationship Id="rId44" Type="http://schemas.openxmlformats.org/officeDocument/2006/relationships/slide" Target="slides/slide32.xml"/><Relationship Id="rId45" Type="http://schemas.openxmlformats.org/officeDocument/2006/relationships/slide" Target="slides/slide33.xml"/><Relationship Id="rId46" Type="http://schemas.openxmlformats.org/officeDocument/2006/relationships/slide" Target="slides/slide34.xml"/><Relationship Id="rId4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FB039B3-8919-48B1-9ACA-F00D220589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875FAFA-3D39-4397-A00C-1B2F67C27AC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F802A4F-0BB6-43F7-AA76-668E7CD0FA7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05E4921-8C90-4613-9563-047141E171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l-PL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7F58104-665E-4227-9B8F-69177385629D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52C3129-D9AF-4F70-A42C-F684F576F502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pl-PL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CC0DE32-22A6-4D9A-B098-E90FDDBA3F8B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9091DD0-6811-4E55-BE66-256BDE38CD2A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89BF57B-2C6A-45B8-9923-B0310FBD453D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anchorCtr="1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9ED73B9-7B65-45D8-9399-13023BE29205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480D590-02EA-42C4-931A-2BD4812B161D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l-PL" sz="2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1066C94-0406-493E-AB14-9636CFB9B722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EAAA817-9695-49FC-AB40-2823D88C62D4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Edytuj style wzorca tekstu</a:t>
            </a:r>
            <a:endParaRPr b="0" lang="pl-PL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Drugi poziom</a:t>
            </a:r>
            <a:endParaRPr b="0" lang="pl-PL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Trzeci poziom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Czwarty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Piąty poziom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7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8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E8957F0-DDFB-400F-811C-DC1CF7B0DB95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Kliknij, aby edytować styl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l-PL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pl-PL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C7DB63-9A83-416D-9546-53C8BD637812}" type="slidenum">
              <a:rPr b="0" lang="pl-PL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pl-PL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video" Target="file:///Volumes/SSD_JLP_001/dokumenty/SGGW/WOBiAK/FERS 2025/video/webi ogrodniczy TLO.mp4" TargetMode="External"/><Relationship Id="rId2" Type="http://schemas.microsoft.com/office/2007/relationships/media" Target="file:///Volumes/SSD_JLP_001/dokumenty/SGGW/WOBiAK/FERS 2025/video/webi ogrodniczy TLO.mp4" TargetMode="External"/><Relationship Id="rId3" Type="http://schemas.openxmlformats.org/officeDocument/2006/relationships/image" Target="../media/image20.tif"/><Relationship Id="rId4" Type="http://schemas.openxmlformats.org/officeDocument/2006/relationships/image" Target="../media/image2.jpeg"/><Relationship Id="rId5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video" Target="file:///Volumes/SSD_JLP_001/dokumenty/SGGW/WOBiAK/FERS 2025/video/POMIDOR OPRAWA.mp4" TargetMode="External"/><Relationship Id="rId2" Type="http://schemas.microsoft.com/office/2007/relationships/media" Target="file:///Volumes/SSD_JLP_001/dokumenty/SGGW/WOBiAK/FERS 2025/video/POMIDOR OPRAWA.mp4" TargetMode="External"/><Relationship Id="rId3" Type="http://schemas.openxmlformats.org/officeDocument/2006/relationships/image" Target="../media/image30.tif"/><Relationship Id="rId4" Type="http://schemas.openxmlformats.org/officeDocument/2006/relationships/image" Target="../media/image2.jpeg"/><Relationship Id="rId5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video" Target="file:///Volumes/SSD_JLP_001/dokumenty/SGGW/WOBiAK/FERS 2025/video/PIORIN OPRAWA.mp4" TargetMode="External"/><Relationship Id="rId2" Type="http://schemas.microsoft.com/office/2007/relationships/media" Target="file:///Volumes/SSD_JLP_001/dokumenty/SGGW/WOBiAK/FERS 2025/video/PIORIN OPRAWA.mp4" TargetMode="External"/><Relationship Id="rId3" Type="http://schemas.openxmlformats.org/officeDocument/2006/relationships/image" Target="../media/image31.tif"/><Relationship Id="rId4" Type="http://schemas.openxmlformats.org/officeDocument/2006/relationships/image" Target="../media/image2.jpeg"/><Relationship Id="rId5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2.jpeg"/><Relationship Id="rId6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2.jpeg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9" Type="http://schemas.openxmlformats.org/officeDocument/2006/relationships/image" Target="../media/image56.png"/><Relationship Id="rId20" Type="http://schemas.openxmlformats.org/officeDocument/2006/relationships/image" Target="../media/image57.png"/><Relationship Id="rId21" Type="http://schemas.openxmlformats.org/officeDocument/2006/relationships/image" Target="../media/image58.png"/><Relationship Id="rId22" Type="http://schemas.openxmlformats.org/officeDocument/2006/relationships/image" Target="../media/image59.png"/><Relationship Id="rId23" Type="http://schemas.openxmlformats.org/officeDocument/2006/relationships/image" Target="../media/image60.png"/><Relationship Id="rId24" Type="http://schemas.openxmlformats.org/officeDocument/2006/relationships/image" Target="../media/image61.png"/><Relationship Id="rId25" Type="http://schemas.openxmlformats.org/officeDocument/2006/relationships/image" Target="../media/image62.png"/><Relationship Id="rId26" Type="http://schemas.openxmlformats.org/officeDocument/2006/relationships/image" Target="../media/image63.png"/><Relationship Id="rId27" Type="http://schemas.openxmlformats.org/officeDocument/2006/relationships/image" Target="../media/image64.png"/><Relationship Id="rId28" Type="http://schemas.openxmlformats.org/officeDocument/2006/relationships/image" Target="../media/image65.png"/><Relationship Id="rId29" Type="http://schemas.openxmlformats.org/officeDocument/2006/relationships/image" Target="../media/image66.png"/><Relationship Id="rId30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image" Target="../media/image2.jpeg"/><Relationship Id="rId3" Type="http://schemas.openxmlformats.org/officeDocument/2006/relationships/image" Target="../media/image69.png"/><Relationship Id="rId4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hyperlink" Target="https://creativecommons.org/licenses/by/4.0/deed.pl" TargetMode="External"/><Relationship Id="rId5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a 11"/>
          <p:cNvGrpSpPr/>
          <p:nvPr/>
        </p:nvGrpSpPr>
        <p:grpSpPr>
          <a:xfrm>
            <a:off x="6227640" y="0"/>
            <a:ext cx="5963760" cy="2097360"/>
            <a:chOff x="6227640" y="0"/>
            <a:chExt cx="5963760" cy="2097360"/>
          </a:xfrm>
        </p:grpSpPr>
        <p:sp>
          <p:nvSpPr>
            <p:cNvPr id="67" name="Prostokąt 4"/>
            <p:cNvSpPr/>
            <p:nvPr/>
          </p:nvSpPr>
          <p:spPr>
            <a:xfrm>
              <a:off x="7942680" y="0"/>
              <a:ext cx="4248720" cy="1015560"/>
            </a:xfrm>
            <a:prstGeom prst="rect">
              <a:avLst/>
            </a:prstGeom>
            <a:solidFill>
              <a:srgbClr val="c5521c"/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l-PL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68" name="Grupa 5"/>
            <p:cNvGrpSpPr/>
            <p:nvPr/>
          </p:nvGrpSpPr>
          <p:grpSpPr>
            <a:xfrm>
              <a:off x="6227640" y="299520"/>
              <a:ext cx="5675040" cy="1797840"/>
              <a:chOff x="6227640" y="299520"/>
              <a:chExt cx="5675040" cy="1797840"/>
            </a:xfrm>
          </p:grpSpPr>
          <p:sp>
            <p:nvSpPr>
              <p:cNvPr id="69" name="Prostokąt 6"/>
              <p:cNvSpPr/>
              <p:nvPr/>
            </p:nvSpPr>
            <p:spPr>
              <a:xfrm>
                <a:off x="6227640" y="299520"/>
                <a:ext cx="5675040" cy="1797840"/>
              </a:xfrm>
              <a:prstGeom prst="rect">
                <a:avLst/>
              </a:prstGeom>
              <a:solidFill>
                <a:srgbClr val="a6d3f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70" name="Prostokąt 7"/>
              <p:cNvSpPr/>
              <p:nvPr/>
            </p:nvSpPr>
            <p:spPr>
              <a:xfrm>
                <a:off x="7942680" y="299520"/>
                <a:ext cx="3960000" cy="720360"/>
              </a:xfrm>
              <a:prstGeom prst="rect">
                <a:avLst/>
              </a:prstGeom>
              <a:solidFill>
                <a:srgbClr val="0052a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71" name="Tytuł 1"/>
              <p:cNvSpPr/>
              <p:nvPr/>
            </p:nvSpPr>
            <p:spPr>
              <a:xfrm>
                <a:off x="6464520" y="1126440"/>
                <a:ext cx="5201640" cy="86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rmAutofit/>
              </a:bodyPr>
              <a:p>
                <a:pPr algn="ctr" defTabSz="1008000">
                  <a:lnSpc>
                    <a:spcPts val="3501"/>
                  </a:lnSpc>
                </a:pPr>
                <a:r>
                  <a:rPr b="1" lang="pl-PL" sz="2800" strike="noStrike" u="none">
                    <a:solidFill>
                      <a:srgbClr val="002073"/>
                    </a:solidFill>
                    <a:effectLst/>
                    <a:uFillTx/>
                    <a:latin typeface="Open Sans"/>
                    <a:ea typeface="Open Sans"/>
                  </a:rPr>
                  <a:t>dla Rozwoju Społecznego</a:t>
                </a:r>
                <a:endParaRPr b="0" lang="pl-PL" sz="2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" name="Tytuł 1"/>
              <p:cNvSpPr/>
              <p:nvPr/>
            </p:nvSpPr>
            <p:spPr>
              <a:xfrm>
                <a:off x="9205560" y="379080"/>
                <a:ext cx="2545200" cy="431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rmAutofit lnSpcReduction="9999"/>
              </a:bodyPr>
              <a:p>
                <a:pPr defTabSz="1008000">
                  <a:lnSpc>
                    <a:spcPts val="3501"/>
                  </a:lnSpc>
                  <a:tabLst>
                    <a:tab algn="l" pos="0"/>
                  </a:tabLst>
                </a:pPr>
                <a:r>
                  <a:rPr b="1" lang="pl-PL" sz="1400" spc="20" strike="noStrike" u="none">
                    <a:solidFill>
                      <a:srgbClr val="ffffff"/>
                    </a:solidFill>
                    <a:effectLst/>
                    <a:uFillTx/>
                    <a:latin typeface="Open Sans"/>
                    <a:ea typeface="Open Sans"/>
                  </a:rPr>
                  <a:t>Fundusze Europejskie</a:t>
                </a:r>
                <a:endParaRPr b="0" lang="pl-PL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73" name="Obraz 2" descr=""/>
            <p:cNvPicPr/>
            <p:nvPr/>
          </p:nvPicPr>
          <p:blipFill>
            <a:blip r:embed="rId1"/>
            <a:stretch/>
          </p:blipFill>
          <p:spPr>
            <a:xfrm>
              <a:off x="7942680" y="296280"/>
              <a:ext cx="1078920" cy="7192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74" name="Obraz 24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2611080"/>
            <a:ext cx="9143280" cy="100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lnSpcReduction="9999"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36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Zrównoważony Kampus SGGW </a:t>
            </a:r>
            <a:br>
              <a:rPr sz="3600"/>
            </a:br>
            <a:r>
              <a:rPr b="0" lang="pl-PL" sz="36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 – kształcenie na rzecz branż kluczowych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/>
          </p:nvPr>
        </p:nvSpPr>
        <p:spPr>
          <a:xfrm>
            <a:off x="1523880" y="4128480"/>
            <a:ext cx="9143280" cy="1388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72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Projekt współfinansowany z Europejskiego Funduszu Społecznego Plus </a:t>
            </a:r>
            <a:endParaRPr b="0" lang="pl-PL" sz="7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72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w ramach Programu Fundusze Europejskie dla Rozwoju Społecznego 2021-2027</a:t>
            </a:r>
            <a:endParaRPr b="0" lang="pl-PL" sz="7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72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Priorytet 1 Umiejętności</a:t>
            </a:r>
            <a:endParaRPr b="0" lang="pl-PL" sz="7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72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Działanie 01.05 Umiejętności w szkolnictwie wyższym</a:t>
            </a:r>
            <a:endParaRPr b="0" lang="pl-PL" sz="7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Obraz 10" descr=""/>
          <p:cNvPicPr/>
          <p:nvPr/>
        </p:nvPicPr>
        <p:blipFill>
          <a:blip r:embed="rId1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7036560" y="0"/>
            <a:ext cx="4087440" cy="57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spcBef>
                <a:spcPts val="1551"/>
              </a:spcBef>
              <a:spcAft>
                <a:spcPts val="51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Wydział Ogrodniczy SGGW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720000" y="2160000"/>
            <a:ext cx="7459560" cy="21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44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co dla Ciebie mamy?</a:t>
            </a:r>
            <a:endParaRPr b="0" lang="pl-PL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ogrodnictwo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ogrodnictwo miejskie i arborystyka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2f5597"/>
              </a:buClr>
              <a:buFont typeface="Arial"/>
              <a:buChar char="•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2f5597"/>
                </a:solidFill>
                <a:effectLst/>
                <a:uFillTx/>
                <a:latin typeface="Calibri"/>
                <a:ea typeface="PingFang SC"/>
              </a:rPr>
              <a:t> sustainable horticulture (</a:t>
            </a:r>
            <a:r>
              <a:rPr b="0" i="1" lang="pl-PL" sz="2100" strike="noStrike" u="none">
                <a:solidFill>
                  <a:srgbClr val="2f5597"/>
                </a:solidFill>
                <a:effectLst/>
                <a:uFillTx/>
                <a:latin typeface="Calibri"/>
                <a:ea typeface="PingFang SC"/>
              </a:rPr>
              <a:t>in English</a:t>
            </a:r>
            <a:r>
              <a:rPr b="0" lang="pl-PL" sz="2100" strike="noStrike" u="none">
                <a:solidFill>
                  <a:srgbClr val="2f5597"/>
                </a:solidFill>
                <a:effectLst/>
                <a:uFillTx/>
                <a:latin typeface="Calibri"/>
                <a:ea typeface="PingFang SC"/>
              </a:rPr>
              <a:t>)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upa 3"/>
          <p:cNvGrpSpPr/>
          <p:nvPr/>
        </p:nvGrpSpPr>
        <p:grpSpPr>
          <a:xfrm>
            <a:off x="6227640" y="0"/>
            <a:ext cx="5963760" cy="2097360"/>
            <a:chOff x="6227640" y="0"/>
            <a:chExt cx="5963760" cy="2097360"/>
          </a:xfrm>
        </p:grpSpPr>
        <p:sp>
          <p:nvSpPr>
            <p:cNvPr id="82" name="Prostokąt 5"/>
            <p:cNvSpPr/>
            <p:nvPr/>
          </p:nvSpPr>
          <p:spPr>
            <a:xfrm>
              <a:off x="7942680" y="0"/>
              <a:ext cx="4248720" cy="1015560"/>
            </a:xfrm>
            <a:prstGeom prst="rect">
              <a:avLst/>
            </a:prstGeom>
            <a:solidFill>
              <a:srgbClr val="c5521c"/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l-PL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83" name="Grupa 4"/>
            <p:cNvGrpSpPr/>
            <p:nvPr/>
          </p:nvGrpSpPr>
          <p:grpSpPr>
            <a:xfrm>
              <a:off x="6227640" y="299520"/>
              <a:ext cx="5675040" cy="1797840"/>
              <a:chOff x="6227640" y="299520"/>
              <a:chExt cx="5675040" cy="1797840"/>
            </a:xfrm>
          </p:grpSpPr>
          <p:sp>
            <p:nvSpPr>
              <p:cNvPr id="84" name="Prostokąt 8"/>
              <p:cNvSpPr/>
              <p:nvPr/>
            </p:nvSpPr>
            <p:spPr>
              <a:xfrm>
                <a:off x="6227640" y="299520"/>
                <a:ext cx="5675040" cy="1797840"/>
              </a:xfrm>
              <a:prstGeom prst="rect">
                <a:avLst/>
              </a:prstGeom>
              <a:solidFill>
                <a:srgbClr val="a6d3f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85" name="Prostokąt 9"/>
              <p:cNvSpPr/>
              <p:nvPr/>
            </p:nvSpPr>
            <p:spPr>
              <a:xfrm>
                <a:off x="7942680" y="299520"/>
                <a:ext cx="3960000" cy="720360"/>
              </a:xfrm>
              <a:prstGeom prst="rect">
                <a:avLst/>
              </a:prstGeom>
              <a:solidFill>
                <a:srgbClr val="0052a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86" name="Tytuł 5"/>
              <p:cNvSpPr/>
              <p:nvPr/>
            </p:nvSpPr>
            <p:spPr>
              <a:xfrm>
                <a:off x="6464520" y="1126440"/>
                <a:ext cx="5201640" cy="86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rmAutofit/>
              </a:bodyPr>
              <a:p>
                <a:pPr algn="ctr" defTabSz="1008000">
                  <a:lnSpc>
                    <a:spcPts val="3501"/>
                  </a:lnSpc>
                </a:pPr>
                <a:r>
                  <a:rPr b="1" lang="pl-PL" sz="2800" strike="noStrike" u="none">
                    <a:solidFill>
                      <a:srgbClr val="002073"/>
                    </a:solidFill>
                    <a:effectLst/>
                    <a:uFillTx/>
                    <a:latin typeface="Open Sans"/>
                    <a:ea typeface="Open Sans"/>
                  </a:rPr>
                  <a:t>dla Rozwoju Społecznego</a:t>
                </a:r>
                <a:endParaRPr b="0" lang="pl-PL" sz="2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7" name="Tytuł 6"/>
              <p:cNvSpPr/>
              <p:nvPr/>
            </p:nvSpPr>
            <p:spPr>
              <a:xfrm>
                <a:off x="9205560" y="379080"/>
                <a:ext cx="2545200" cy="431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rmAutofit lnSpcReduction="9999"/>
              </a:bodyPr>
              <a:p>
                <a:pPr defTabSz="1008000">
                  <a:lnSpc>
                    <a:spcPts val="3501"/>
                  </a:lnSpc>
                  <a:tabLst>
                    <a:tab algn="l" pos="0"/>
                  </a:tabLst>
                </a:pPr>
                <a:r>
                  <a:rPr b="1" lang="pl-PL" sz="1400" spc="20" strike="noStrike" u="none">
                    <a:solidFill>
                      <a:srgbClr val="ffffff"/>
                    </a:solidFill>
                    <a:effectLst/>
                    <a:uFillTx/>
                    <a:latin typeface="Open Sans"/>
                    <a:ea typeface="Open Sans"/>
                  </a:rPr>
                  <a:t>Fundusze Europejskie</a:t>
                </a:r>
                <a:endParaRPr b="0" lang="pl-PL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88" name="Obraz 5" descr=""/>
            <p:cNvPicPr/>
            <p:nvPr/>
          </p:nvPicPr>
          <p:blipFill>
            <a:blip r:embed="rId1"/>
            <a:stretch/>
          </p:blipFill>
          <p:spPr>
            <a:xfrm>
              <a:off x="7942680" y="296280"/>
              <a:ext cx="1078920" cy="7192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89" name="Obraz 6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523880" y="2611080"/>
            <a:ext cx="9143280" cy="100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Verdana"/>
              </a:rPr>
              <a:t>kierunek ogrodnictwo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1523880" y="4128480"/>
            <a:ext cx="9143280" cy="1388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Wydział Ogrodniczy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1800" strike="noStrike" u="none">
                <a:solidFill>
                  <a:schemeClr val="dk1"/>
                </a:solidFill>
                <a:effectLst/>
                <a:uFillTx/>
                <a:latin typeface="Calibri"/>
                <a:ea typeface="Verdana"/>
              </a:rPr>
              <a:t>Szkoła Główna Gospodarstwa Wiejskiego w Warszawie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rcRect l="4995" t="0" r="0" b="0"/>
          <a:stretch/>
        </p:blipFill>
        <p:spPr>
          <a:xfrm>
            <a:off x="6120000" y="1800"/>
            <a:ext cx="6840000" cy="701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Obraz 13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720000" y="3600000"/>
            <a:ext cx="5366520" cy="21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lnSpc>
                <a:spcPct val="90000"/>
              </a:lnSpc>
              <a:spcBef>
                <a:spcPts val="51"/>
              </a:spcBef>
              <a:spcAft>
                <a:spcPts val="51"/>
              </a:spcAft>
              <a:tabLst>
                <a:tab algn="l" pos="0"/>
                <a:tab algn="l" pos="1370160"/>
                <a:tab algn="l" pos="2739960"/>
                <a:tab algn="l" pos="4110120"/>
                <a:tab algn="l" pos="5479920"/>
                <a:tab algn="l" pos="6850080"/>
                <a:tab algn="l" pos="8220240"/>
                <a:tab algn="l" pos="9590040"/>
                <a:tab algn="l" pos="10960200"/>
              </a:tabLst>
            </a:pPr>
            <a:r>
              <a:rPr b="0" lang="pl-PL" sz="4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najlepsze </a:t>
            </a:r>
            <a:endParaRPr b="0" lang="pl-PL" sz="4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90000"/>
              </a:lnSpc>
              <a:spcBef>
                <a:spcPts val="51"/>
              </a:spcBef>
              <a:spcAft>
                <a:spcPts val="51"/>
              </a:spcAft>
              <a:tabLst>
                <a:tab algn="l" pos="0"/>
                <a:tab algn="l" pos="1370160"/>
                <a:tab algn="l" pos="2739960"/>
                <a:tab algn="l" pos="4110120"/>
                <a:tab algn="l" pos="5479920"/>
                <a:tab algn="l" pos="6850080"/>
                <a:tab algn="l" pos="8220240"/>
                <a:tab algn="l" pos="9590040"/>
                <a:tab algn="l" pos="10960200"/>
              </a:tabLst>
            </a:pPr>
            <a:r>
              <a:rPr b="0" lang="pl-PL" sz="4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ogrodnictwo</a:t>
            </a:r>
            <a:endParaRPr b="0" lang="pl-PL" sz="4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>
              <a:lnSpc>
                <a:spcPct val="90000"/>
              </a:lnSpc>
              <a:spcBef>
                <a:spcPts val="51"/>
              </a:spcBef>
              <a:spcAft>
                <a:spcPts val="51"/>
              </a:spcAft>
              <a:tabLst>
                <a:tab algn="l" pos="0"/>
                <a:tab algn="l" pos="1370160"/>
                <a:tab algn="l" pos="2739960"/>
                <a:tab algn="l" pos="4110120"/>
                <a:tab algn="l" pos="5479920"/>
                <a:tab algn="l" pos="6850080"/>
                <a:tab algn="l" pos="8220240"/>
                <a:tab algn="l" pos="9590040"/>
                <a:tab algn="l" pos="10960200"/>
              </a:tabLst>
            </a:pPr>
            <a:r>
              <a:rPr b="0" lang="pl-PL" sz="4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jest tu!</a:t>
            </a:r>
            <a:endParaRPr b="0" lang="pl-PL" sz="4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5" name=""/>
          <p:cNvSpPr/>
          <p:nvPr/>
        </p:nvSpPr>
        <p:spPr>
          <a:xfrm>
            <a:off x="6120000" y="4917600"/>
            <a:ext cx="5379840" cy="842400"/>
          </a:xfrm>
          <a:prstGeom prst="rect">
            <a:avLst/>
          </a:prstGeom>
          <a:solidFill>
            <a:srgbClr val="000000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 anchorCtr="1">
            <a:spAutoFit/>
          </a:bodyPr>
          <a:p>
            <a:pPr algn="r">
              <a:lnSpc>
                <a:spcPct val="100000"/>
              </a:lnSpc>
              <a:spcBef>
                <a:spcPts val="133"/>
              </a:spcBef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dr hab. inż. Ewa M. Zaraś, arch. kraj.</a:t>
            </a:r>
            <a:endParaRPr b="0" lang="pl-PL" sz="2400" strike="noStrike" u="none">
              <a:solidFill>
                <a:srgbClr val="ffffff"/>
              </a:solidFill>
              <a:effectLst/>
              <a:uFillTx/>
              <a:latin typeface="Arial"/>
              <a:ea typeface="PingFang SC"/>
            </a:endParaRPr>
          </a:p>
          <a:p>
            <a:pPr algn="r">
              <a:lnSpc>
                <a:spcPct val="100000"/>
              </a:lnSpc>
              <a:spcBef>
                <a:spcPts val="133"/>
              </a:spcBef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Dziekan Wydziału Ogrodniczego</a:t>
            </a:r>
            <a:endParaRPr b="0" lang="pl-PL" sz="2400" strike="noStrike" u="none">
              <a:solidFill>
                <a:srgbClr val="ffffff"/>
              </a:solidFill>
              <a:effectLst/>
              <a:uFillTx/>
              <a:latin typeface="Arial"/>
              <a:ea typeface="PingFang SC"/>
            </a:endParaRPr>
          </a:p>
        </p:txBody>
      </p:sp>
      <p:pic>
        <p:nvPicPr>
          <p:cNvPr id="96" name="" descr=""/>
          <p:cNvPicPr/>
          <p:nvPr/>
        </p:nvPicPr>
        <p:blipFill>
          <a:blip r:embed="rId3"/>
          <a:stretch/>
        </p:blipFill>
        <p:spPr>
          <a:xfrm>
            <a:off x="3600000" y="2160000"/>
            <a:ext cx="2170440" cy="18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4"/>
          <a:stretch/>
        </p:blipFill>
        <p:spPr>
          <a:xfrm>
            <a:off x="2160000" y="1620000"/>
            <a:ext cx="2277360" cy="19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" descr=""/>
          <p:cNvPicPr/>
          <p:nvPr/>
        </p:nvPicPr>
        <p:blipFill>
          <a:blip r:embed="rId5"/>
          <a:stretch/>
        </p:blipFill>
        <p:spPr>
          <a:xfrm>
            <a:off x="180000" y="666720"/>
            <a:ext cx="3324960" cy="2573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720" y="-64800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0" name="Obraz 12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" descr=""/>
          <p:cNvPicPr/>
          <p:nvPr/>
        </p:nvPicPr>
        <p:blipFill>
          <a:blip r:embed="rId1"/>
          <a:srcRect l="21796" t="0" r="0" b="0"/>
          <a:stretch/>
        </p:blipFill>
        <p:spPr>
          <a:xfrm>
            <a:off x="6120000" y="0"/>
            <a:ext cx="8057880" cy="6858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Obraz 8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spcBef>
                <a:spcPts val="1551"/>
              </a:spcBef>
              <a:spcAft>
                <a:spcPts val="51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ogrodnictwo?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720000" y="1440000"/>
            <a:ext cx="5580000" cy="42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praktyczne umiejętności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88000">
              <a:lnSpc>
                <a:spcPct val="100000"/>
              </a:lnSpc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od projektowania ogrodów po zarządzanie uprawami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nowoczesne technologie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ochrona biologiczna, uprawy precyzyjne, automatyzacja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szerokie perspektywy zawodowe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własna firma, administracja, sektor prywatny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kontakt z naturą i realne działania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na rzecz środowiska i klimatu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Obraz 7" descr=""/>
          <p:cNvPicPr/>
          <p:nvPr/>
        </p:nvPicPr>
        <p:blipFill>
          <a:blip r:embed="rId1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spcBef>
                <a:spcPts val="1551"/>
              </a:spcBef>
              <a:spcAft>
                <a:spcPts val="51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ogrodnictwo?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720000" y="1440000"/>
            <a:ext cx="5580000" cy="42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praktyczne umiejętności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88000">
              <a:lnSpc>
                <a:spcPct val="100000"/>
              </a:lnSpc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od projektowania ogrodów po zarządzanie uprawami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nowoczesne technologie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ochrona biologiczna, uprawy precyzyjne, automatyzacja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szerokie perspektywy zawodowe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własna firma, administracja, sektor prywatny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kontakt z naturą i realne działania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na rzecz środowiska i klimatu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2"/>
          <a:stretch/>
        </p:blipFill>
        <p:spPr>
          <a:xfrm>
            <a:off x="6120000" y="72000"/>
            <a:ext cx="2880000" cy="28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3"/>
          <a:stretch/>
        </p:blipFill>
        <p:spPr>
          <a:xfrm>
            <a:off x="6120000" y="3024000"/>
            <a:ext cx="2880000" cy="28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" descr=""/>
          <p:cNvPicPr/>
          <p:nvPr/>
        </p:nvPicPr>
        <p:blipFill>
          <a:blip r:embed="rId4"/>
          <a:stretch/>
        </p:blipFill>
        <p:spPr>
          <a:xfrm>
            <a:off x="9123480" y="72000"/>
            <a:ext cx="2880000" cy="28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" descr=""/>
          <p:cNvPicPr/>
          <p:nvPr/>
        </p:nvPicPr>
        <p:blipFill>
          <a:blip r:embed="rId5"/>
          <a:stretch/>
        </p:blipFill>
        <p:spPr>
          <a:xfrm>
            <a:off x="9123480" y="3024000"/>
            <a:ext cx="2880000" cy="288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" descr=""/>
          <p:cNvPicPr/>
          <p:nvPr/>
        </p:nvPicPr>
        <p:blipFill>
          <a:blip r:embed="rId1"/>
          <a:srcRect l="36025" t="0" r="0" b="0"/>
          <a:stretch/>
        </p:blipFill>
        <p:spPr>
          <a:xfrm>
            <a:off x="6120360" y="0"/>
            <a:ext cx="6410520" cy="695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Obraz 30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spcBef>
                <a:spcPts val="1551"/>
              </a:spcBef>
              <a:spcAft>
                <a:spcPts val="51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ogrodnictwo!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720000" y="1440000"/>
            <a:ext cx="5040000" cy="433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dowiedz się, jak prowadzić produkcję warzyw, ziół, roślin sadowniczych i ozdobnych, tak aby uzyskać produkty pożądane przez rynek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bierz udział w zajęciach praktycznych w doskonale wyposażonych laboratoriach oraz obiektach badawczych i produkcyjnych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bierz udział w wyjazdach i konferencjach zagranicznych, projektach badawczych, rozwijaj swoje pasje w sekcjach Koła Naukowego Ogrodników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6120000" y="-108000"/>
            <a:ext cx="7020000" cy="70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Obraz 17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spcBef>
                <a:spcPts val="1551"/>
              </a:spcBef>
              <a:spcAft>
                <a:spcPts val="51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#zostańInżynierEM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720000" y="2160000"/>
            <a:ext cx="5040000" cy="177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studia inżynierskie 3,5 roku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ymbol" charset="2"/>
              <a:buChar char="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stacjonarne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ymbol" charset="2"/>
              <a:buChar char="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niestacjonarne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tytuł: inżynier ogrodnictwa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" descr=""/>
          <p:cNvPicPr/>
          <p:nvPr/>
        </p:nvPicPr>
        <p:blipFill>
          <a:blip r:embed="rId1"/>
          <a:srcRect l="15719" t="0" r="0" b="0"/>
          <a:stretch/>
        </p:blipFill>
        <p:spPr>
          <a:xfrm>
            <a:off x="6120720" y="0"/>
            <a:ext cx="8683560" cy="6858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Obraz 18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jak się dostanę?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>
            <a:off x="720000" y="2160000"/>
            <a:ext cx="5040000" cy="273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przedmioty na maturze: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biologia lub chemia lub matematyka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limit przyjęć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90 osób na studia stacjonarne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60 osób na studia niestacjonarne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" descr=""/>
          <p:cNvPicPr/>
          <p:nvPr/>
        </p:nvPicPr>
        <p:blipFill>
          <a:blip r:embed="rId1"/>
          <a:srcRect l="0" t="0" r="0" b="24540"/>
          <a:stretch/>
        </p:blipFill>
        <p:spPr>
          <a:xfrm>
            <a:off x="6120360" y="-1593000"/>
            <a:ext cx="6309000" cy="1084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Obraz 20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co będzie na studiach?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27" name=""/>
          <p:cNvSpPr/>
          <p:nvPr/>
        </p:nvSpPr>
        <p:spPr>
          <a:xfrm>
            <a:off x="720000" y="1440000"/>
            <a:ext cx="5040000" cy="485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rośliny ozdobne w otoczeniu człowieka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rośliny warzywne i lecznicze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sadownictwo, szkółkarstwo i przechowalnictwo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surowce roślinne o wysokiej aktywności biologicznej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proekologiczna ochrona roślin 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agroekologia z podstawami ogrodnictwa zrównoważonego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zarządzanie gospodarką i przedsiębiorstwem ogrodniczy</a:t>
            </a: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" descr=""/>
          <p:cNvPicPr/>
          <p:nvPr/>
        </p:nvPicPr>
        <p:blipFill>
          <a:blip r:embed="rId1"/>
          <a:stretch/>
        </p:blipFill>
        <p:spPr>
          <a:xfrm>
            <a:off x="6120000" y="-72000"/>
            <a:ext cx="6192000" cy="774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Obraz 23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gdzie będą zajęcia?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31" name=""/>
          <p:cNvSpPr/>
          <p:nvPr/>
        </p:nvSpPr>
        <p:spPr>
          <a:xfrm>
            <a:off x="720000" y="1440000"/>
            <a:ext cx="5040000" cy="467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specjalistyczne laboratoria wyposażone we współczesny sprzęt badawczy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Szklarniowy Ośrodek Doświadczalny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laboratoria </a:t>
            </a:r>
            <a:r>
              <a:rPr b="0" i="1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in vitro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laboratoria entomologiczne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laboratoria fitopatologiczne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laboratoria chemiczne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laboratoria chromatograficzne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laboratorium oceny sensorycznej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60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przechowalnie do owoców i warzyw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1"/>
          <a:srcRect l="21929" t="0" r="0" b="0"/>
          <a:stretch/>
        </p:blipFill>
        <p:spPr>
          <a:xfrm>
            <a:off x="6120000" y="0"/>
            <a:ext cx="758628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Obraz 4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zajęcia w terenie?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35" name=""/>
          <p:cNvSpPr/>
          <p:nvPr/>
        </p:nvSpPr>
        <p:spPr>
          <a:xfrm>
            <a:off x="720000" y="1440000"/>
            <a:ext cx="5040000" cy="46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Winnica Pokazowa Ursynowia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Kolekcja Deserowych Odmian Winorośli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Byliniarnia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Sad Doświadczany w Wilanowie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PingFang SC"/>
              </a:rPr>
              <a:t>Kolekcja Dydaktyczna Roślin Warzywnych i Leczniczych </a:t>
            </a: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 Wilanowie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PingFang SC"/>
              </a:rPr>
              <a:t>Bank Genów </a:t>
            </a: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 Wilanowie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Pole Doświadczalne Borówek Uprawnych w Prażmowie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Kolekcja magnolii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7640"/>
          </a:xfrm>
          <a:prstGeom prst="rect">
            <a:avLst/>
          </a:prstGeom>
          <a:ln w="0">
            <a:noFill/>
          </a:ln>
        </p:spPr>
      </p:pic>
      <p:pic>
        <p:nvPicPr>
          <p:cNvPr id="137" name="Obraz 11" descr=""/>
          <p:cNvPicPr/>
          <p:nvPr/>
        </p:nvPicPr>
        <p:blipFill>
          <a:blip r:embed="rId4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… a zajęcia w terenie?</a:t>
            </a:r>
            <a:endParaRPr b="0" lang="pl-PL" sz="3600" strike="noStrike" u="none">
              <a:solidFill>
                <a:srgbClr val="ffffff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" descr=""/>
          <p:cNvPicPr/>
          <p:nvPr/>
        </p:nvPicPr>
        <p:blipFill>
          <a:blip r:embed="rId1"/>
          <a:srcRect l="7187" t="0" r="0" b="0"/>
          <a:stretch/>
        </p:blipFill>
        <p:spPr>
          <a:xfrm>
            <a:off x="6120000" y="-17640"/>
            <a:ext cx="8856000" cy="695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Obraz 21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praktyki będą?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42" name=""/>
          <p:cNvSpPr/>
          <p:nvPr/>
        </p:nvSpPr>
        <p:spPr>
          <a:xfrm>
            <a:off x="720000" y="2160000"/>
            <a:ext cx="5400000" cy="38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odbędziesz kilkustopniową i różnorodną praktykę zawodową i przeprowadzisz prace w: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SGGW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wiodących gospodarstwach produkcyjnych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międzynarodowych korporacjach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agendach rządowych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instytutach badawczych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ośrodkach doradztwa rolniczego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6120360" y="-1079640"/>
            <a:ext cx="6072120" cy="912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Obraz 26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płatne staże?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46" name=""/>
          <p:cNvSpPr/>
          <p:nvPr/>
        </p:nvSpPr>
        <p:spPr>
          <a:xfrm>
            <a:off x="720000" y="2160000"/>
            <a:ext cx="5400000" cy="31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odbędziesz staże w: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międzynarodowych korporacjach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instytutach badawczych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ośrodkach naukowych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gospodarstwach produkcyjnych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Komi­sji Euro­pej­skiej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" descr=""/>
          <p:cNvPicPr/>
          <p:nvPr/>
        </p:nvPicPr>
        <p:blipFill>
          <a:blip r:embed="rId1"/>
          <a:srcRect l="21552" t="0" r="0" b="0"/>
          <a:stretch/>
        </p:blipFill>
        <p:spPr>
          <a:xfrm>
            <a:off x="6120000" y="-58680"/>
            <a:ext cx="7766280" cy="697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Obraz 28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na Erasmusa mogę?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50" name=""/>
          <p:cNvSpPr/>
          <p:nvPr/>
        </p:nvSpPr>
        <p:spPr>
          <a:xfrm>
            <a:off x="720000" y="1433160"/>
            <a:ext cx="5400000" cy="47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przez dwa semestry możesz studiować za granicą: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Wageningen University, Holandia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Royal Veterinary and Agriculture University, Dania 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Christian Albrecht University, Niemcy</a:t>
            </a: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	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Katholieke Universiteit, Belgia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Station de Genetique et d’Amelioration des Plantes INRA, Francja 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Hiroshima University, Japonia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Universiteit Gent, Belgia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Kahramanmaras Sutcu Imam University, Turcja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" descr=""/>
          <p:cNvPicPr/>
          <p:nvPr/>
        </p:nvPicPr>
        <p:blipFill>
          <a:blip r:embed="rId1"/>
          <a:stretch/>
        </p:blipFill>
        <p:spPr>
          <a:xfrm>
            <a:off x="6120000" y="-900000"/>
            <a:ext cx="6300000" cy="839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2" name="Obraz 39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54" name=""/>
          <p:cNvSpPr/>
          <p:nvPr/>
        </p:nvSpPr>
        <p:spPr>
          <a:xfrm>
            <a:off x="720000" y="2520000"/>
            <a:ext cx="5040000" cy="31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rozwijaj zainteresowania ogrodnictwem i naukami pokrewnymi 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prowadź prace naukowe w katedrach i zakładach SGGW i instytutach badawczych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bierz udział w wydarzeniach popularyzujących naukę – Pikniku Naukowym Polskiego Radia i Centrum Nauki Kopernik, Festiwalu Nauki, Wystawie Tulipanów, Dniach SGGW i targach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55" name=""/>
          <p:cNvSpPr txBox="1"/>
          <p:nvPr/>
        </p:nvSpPr>
        <p:spPr>
          <a:xfrm>
            <a:off x="720000" y="720000"/>
            <a:ext cx="5040000" cy="1463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 zajrzysz do Koła Naukowego Ogrodników?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-35640" y="-1908000"/>
            <a:ext cx="12239640" cy="91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Obraz 16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" name=""/>
          <p:cNvSpPr txBox="1"/>
          <p:nvPr/>
        </p:nvSpPr>
        <p:spPr>
          <a:xfrm>
            <a:off x="720000" y="720360"/>
            <a:ext cx="5040000" cy="1463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może zajrzysz do Koła Naukowego Ogrodników?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6120000" y="-470880"/>
            <a:ext cx="8674200" cy="752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Obraz 31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62" name=""/>
          <p:cNvSpPr/>
          <p:nvPr/>
        </p:nvSpPr>
        <p:spPr>
          <a:xfrm>
            <a:off x="720360" y="2170440"/>
            <a:ext cx="504000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możesz kontynuować naukę na studiach magisterskich i doktoranckich w Polsce i na całym świecie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63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co po studiach?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" descr=""/>
          <p:cNvPicPr/>
          <p:nvPr/>
        </p:nvPicPr>
        <p:blipFill>
          <a:blip r:embed="rId1"/>
          <a:srcRect l="1402" t="0" r="0" b="0"/>
          <a:stretch/>
        </p:blipFill>
        <p:spPr>
          <a:xfrm>
            <a:off x="6120000" y="-1440720"/>
            <a:ext cx="6288120" cy="9000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5" name="Obraz 19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#magistraZróbTu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67" name=""/>
          <p:cNvSpPr/>
          <p:nvPr/>
        </p:nvSpPr>
        <p:spPr>
          <a:xfrm>
            <a:off x="720000" y="1800000"/>
            <a:ext cx="5040000" cy="426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dyplom inżyniera studiów 1. stopnia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kierunku ogrodnictwo lub ogrodnictwo miejskie i arborystyka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studia magisterskie 1,5 roku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ymbol" charset="2"/>
              <a:buChar char="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stacjonarne w języku polskim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ymbol" charset="2"/>
              <a:buChar char="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stacjonarne w języku angielskim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ymbol" charset="2"/>
              <a:buChar char="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niestacjonarne w języku polskim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tytuł: magister inżynier ogrodnictwa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6120000" y="-2448000"/>
            <a:ext cx="6072120" cy="9661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Obraz 44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71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kariera naukowa?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72" name=""/>
          <p:cNvSpPr/>
          <p:nvPr/>
        </p:nvSpPr>
        <p:spPr>
          <a:xfrm>
            <a:off x="720000" y="2160000"/>
            <a:ext cx="5400000" cy="31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wprowadzamy na rynek nowe gatunki i odmiany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MiniKiwi – ‘Lucy’, ‘Domino’, ‘Bingo’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jabłoń – ‘Chopin’, ‘Ligol’, ‘Sawa’, ‘Witos’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grusza – ‘Sobieski’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borówka wysoka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" descr=""/>
          <p:cNvPicPr/>
          <p:nvPr/>
        </p:nvPicPr>
        <p:blipFill>
          <a:blip r:embed="rId1"/>
          <a:srcRect l="3317" t="0" r="0" b="0"/>
          <a:stretch/>
        </p:blipFill>
        <p:spPr>
          <a:xfrm>
            <a:off x="6120000" y="-360000"/>
            <a:ext cx="6092640" cy="84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Obraz 25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76" name=""/>
          <p:cNvSpPr/>
          <p:nvPr/>
        </p:nvSpPr>
        <p:spPr>
          <a:xfrm>
            <a:off x="720000" y="2160000"/>
            <a:ext cx="5040000" cy="35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możesz pracować w firmach ogrodniczych – produkcja roślinna, ochrona roślin, nasiennictwo, chemia ogrodnicza, laboratoria surowcowe i kosmetyczne, zakładanie i pielęgnacja terenów zieleni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możesz pracować w administracji i urzędach zajmujących się się ochroną środowiska i zarządzaniem jego zasobami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możesz pracować w  instytutach naukowych i na uczelniach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możesz rozwijać karierę w mediach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77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… a gdzie mogę pracować?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360"/>
          </a:xfrm>
          <a:prstGeom prst="rect">
            <a:avLst/>
          </a:prstGeom>
          <a:ln w="0">
            <a:noFill/>
          </a:ln>
        </p:spPr>
      </p:pic>
      <p:pic>
        <p:nvPicPr>
          <p:cNvPr id="179" name="Obraz 29" descr=""/>
          <p:cNvPicPr/>
          <p:nvPr/>
        </p:nvPicPr>
        <p:blipFill>
          <a:blip r:embed="rId4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11160"/>
            <a:ext cx="12211560" cy="6869160"/>
          </a:xfrm>
          <a:prstGeom prst="rect">
            <a:avLst/>
          </a:prstGeom>
          <a:ln w="0">
            <a:noFill/>
          </a:ln>
        </p:spPr>
      </p:pic>
      <p:sp>
        <p:nvSpPr>
          <p:cNvPr id="182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pic>
        <p:nvPicPr>
          <p:cNvPr id="183" name="Obraz 1" descr=""/>
          <p:cNvPicPr/>
          <p:nvPr/>
        </p:nvPicPr>
        <p:blipFill>
          <a:blip r:embed="rId4"/>
          <a:stretch/>
        </p:blipFill>
        <p:spPr>
          <a:xfrm>
            <a:off x="15228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" descr=""/>
          <p:cNvPicPr/>
          <p:nvPr/>
        </p:nvPicPr>
        <p:blipFill>
          <a:blip r:embed="rId1"/>
          <a:stretch/>
        </p:blipFill>
        <p:spPr>
          <a:xfrm>
            <a:off x="6120000" y="-17640"/>
            <a:ext cx="6120000" cy="799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Obraz 38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87" name=""/>
          <p:cNvSpPr/>
          <p:nvPr/>
        </p:nvSpPr>
        <p:spPr>
          <a:xfrm>
            <a:off x="720000" y="2160000"/>
            <a:ext cx="5040000" cy="38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Żywienie mineralne roślin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Entomologia stosowana 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Fitopatologia 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Sadownictwo 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Warzywnictwo 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Rośliny ozdobne II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Działalność gospodarcza w ogrodnictwie i zielony marketing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188" name=""/>
          <p:cNvSpPr/>
          <p:nvPr/>
        </p:nvSpPr>
        <p:spPr>
          <a:xfrm>
            <a:off x="6120360" y="4917960"/>
            <a:ext cx="5379840" cy="842400"/>
          </a:xfrm>
          <a:prstGeom prst="rect">
            <a:avLst/>
          </a:prstGeom>
          <a:solidFill>
            <a:srgbClr val="000000">
              <a:alpha val="5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 anchorCtr="1">
            <a:spAutoFit/>
          </a:bodyPr>
          <a:p>
            <a:pPr algn="r">
              <a:lnSpc>
                <a:spcPct val="100000"/>
              </a:lnSpc>
              <a:spcBef>
                <a:spcPts val="133"/>
              </a:spcBef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dr hab. inż. Tomasz Krupa</a:t>
            </a:r>
            <a:endParaRPr b="0" lang="pl-PL" sz="2400" strike="noStrike" u="none">
              <a:solidFill>
                <a:srgbClr val="ffffff"/>
              </a:solidFill>
              <a:effectLst/>
              <a:uFillTx/>
              <a:latin typeface="Arial"/>
              <a:ea typeface="PingFang SC"/>
            </a:endParaRPr>
          </a:p>
          <a:p>
            <a:pPr algn="r">
              <a:lnSpc>
                <a:spcPct val="100000"/>
              </a:lnSpc>
              <a:spcBef>
                <a:spcPts val="133"/>
              </a:spcBef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PingFang SC"/>
              </a:rPr>
              <a:t>Prodziekan Wydziału Ogrodniczego</a:t>
            </a:r>
            <a:endParaRPr b="0" lang="pl-PL" sz="2400" strike="noStrike" u="none">
              <a:solidFill>
                <a:srgbClr val="ffffff"/>
              </a:solidFill>
              <a:effectLst/>
              <a:uFillTx/>
              <a:latin typeface="Arial"/>
              <a:ea typeface="PingFang SC"/>
            </a:endParaRPr>
          </a:p>
        </p:txBody>
      </p:sp>
      <p:grpSp>
        <p:nvGrpSpPr>
          <p:cNvPr id="189" name="Grupa 15"/>
          <p:cNvGrpSpPr/>
          <p:nvPr/>
        </p:nvGrpSpPr>
        <p:grpSpPr>
          <a:xfrm>
            <a:off x="6227640" y="0"/>
            <a:ext cx="5963760" cy="2097360"/>
            <a:chOff x="6227640" y="0"/>
            <a:chExt cx="5963760" cy="2097360"/>
          </a:xfrm>
        </p:grpSpPr>
        <p:sp>
          <p:nvSpPr>
            <p:cNvPr id="190" name="Prostokąt 22"/>
            <p:cNvSpPr/>
            <p:nvPr/>
          </p:nvSpPr>
          <p:spPr>
            <a:xfrm>
              <a:off x="7942680" y="0"/>
              <a:ext cx="4248720" cy="1015560"/>
            </a:xfrm>
            <a:prstGeom prst="rect">
              <a:avLst/>
            </a:prstGeom>
            <a:solidFill>
              <a:srgbClr val="c5521c"/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l-PL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191" name="Grupa 16"/>
            <p:cNvGrpSpPr/>
            <p:nvPr/>
          </p:nvGrpSpPr>
          <p:grpSpPr>
            <a:xfrm>
              <a:off x="6227640" y="299520"/>
              <a:ext cx="5675040" cy="1797840"/>
              <a:chOff x="6227640" y="299520"/>
              <a:chExt cx="5675040" cy="1797840"/>
            </a:xfrm>
          </p:grpSpPr>
          <p:sp>
            <p:nvSpPr>
              <p:cNvPr id="192" name="Prostokąt 23"/>
              <p:cNvSpPr/>
              <p:nvPr/>
            </p:nvSpPr>
            <p:spPr>
              <a:xfrm>
                <a:off x="6227640" y="299520"/>
                <a:ext cx="5675040" cy="1797840"/>
              </a:xfrm>
              <a:prstGeom prst="rect">
                <a:avLst/>
              </a:prstGeom>
              <a:solidFill>
                <a:srgbClr val="a6d3f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193" name="Prostokąt 24"/>
              <p:cNvSpPr/>
              <p:nvPr/>
            </p:nvSpPr>
            <p:spPr>
              <a:xfrm>
                <a:off x="7942680" y="299520"/>
                <a:ext cx="3960000" cy="720360"/>
              </a:xfrm>
              <a:prstGeom prst="rect">
                <a:avLst/>
              </a:prstGeom>
              <a:solidFill>
                <a:srgbClr val="0052a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194" name="Tytuł 14"/>
              <p:cNvSpPr/>
              <p:nvPr/>
            </p:nvSpPr>
            <p:spPr>
              <a:xfrm>
                <a:off x="6464520" y="1126440"/>
                <a:ext cx="5201640" cy="86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rmAutofit/>
              </a:bodyPr>
              <a:p>
                <a:pPr algn="ctr" defTabSz="1008000">
                  <a:lnSpc>
                    <a:spcPts val="3501"/>
                  </a:lnSpc>
                </a:pPr>
                <a:r>
                  <a:rPr b="1" lang="pl-PL" sz="2800" strike="noStrike" u="none">
                    <a:solidFill>
                      <a:srgbClr val="002073"/>
                    </a:solidFill>
                    <a:effectLst/>
                    <a:uFillTx/>
                    <a:latin typeface="Open Sans"/>
                    <a:ea typeface="Open Sans"/>
                  </a:rPr>
                  <a:t>dla Rozwoju Społecznego</a:t>
                </a:r>
                <a:endParaRPr b="0" lang="pl-PL" sz="2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5" name="Tytuł 15"/>
              <p:cNvSpPr/>
              <p:nvPr/>
            </p:nvSpPr>
            <p:spPr>
              <a:xfrm>
                <a:off x="9205560" y="379080"/>
                <a:ext cx="2545200" cy="431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rmAutofit lnSpcReduction="9999"/>
              </a:bodyPr>
              <a:p>
                <a:pPr defTabSz="1008000">
                  <a:lnSpc>
                    <a:spcPts val="3501"/>
                  </a:lnSpc>
                  <a:tabLst>
                    <a:tab algn="l" pos="0"/>
                  </a:tabLst>
                </a:pPr>
                <a:r>
                  <a:rPr b="1" lang="pl-PL" sz="1400" spc="20" strike="noStrike" u="none">
                    <a:solidFill>
                      <a:srgbClr val="ffffff"/>
                    </a:solidFill>
                    <a:effectLst/>
                    <a:uFillTx/>
                    <a:latin typeface="Open Sans"/>
                    <a:ea typeface="Open Sans"/>
                  </a:rPr>
                  <a:t>Fundusze Europejskie</a:t>
                </a:r>
                <a:endParaRPr b="0" lang="pl-PL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196" name="Obraz 43" descr=""/>
            <p:cNvPicPr/>
            <p:nvPr/>
          </p:nvPicPr>
          <p:blipFill>
            <a:blip r:embed="rId3"/>
            <a:stretch/>
          </p:blipFill>
          <p:spPr>
            <a:xfrm>
              <a:off x="7942680" y="296280"/>
              <a:ext cx="1078920" cy="7192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97" name=""/>
          <p:cNvSpPr/>
          <p:nvPr/>
        </p:nvSpPr>
        <p:spPr>
          <a:xfrm>
            <a:off x="719640" y="720000"/>
            <a:ext cx="5220360" cy="10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mamy dla Ciebie lepsze programy!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Obraz 22" descr=""/>
          <p:cNvPicPr/>
          <p:nvPr/>
        </p:nvPicPr>
        <p:blipFill>
          <a:blip r:embed="rId1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00" name=""/>
          <p:cNvSpPr/>
          <p:nvPr/>
        </p:nvSpPr>
        <p:spPr>
          <a:xfrm>
            <a:off x="719640" y="720000"/>
            <a:ext cx="52203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pomożemy Ci!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01" name=""/>
          <p:cNvSpPr/>
          <p:nvPr/>
        </p:nvSpPr>
        <p:spPr>
          <a:xfrm>
            <a:off x="720000" y="2160000"/>
            <a:ext cx="5400000" cy="290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tuto­ring i men­to­ring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to formy kształ­ce­nia zin­dy­wi­du­ali­zo­wa­nego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324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pole­gają na postawieniu Cię w cen­trum uwagi, roz­po­zna­niu Twojego poten­cjału oraz dosto­so­wa­niu pro­cesu naucza­nia do Twoich indy­wi­du­al­nych potrzeb, zaintereso­wań i ocze­ki­wań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pic>
        <p:nvPicPr>
          <p:cNvPr id="202" name="" descr=""/>
          <p:cNvPicPr/>
          <p:nvPr/>
        </p:nvPicPr>
        <p:blipFill>
          <a:blip r:embed="rId2"/>
          <a:stretch/>
        </p:blipFill>
        <p:spPr>
          <a:xfrm>
            <a:off x="6120000" y="759600"/>
            <a:ext cx="6660000" cy="5000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" descr=""/>
          <p:cNvPicPr/>
          <p:nvPr/>
        </p:nvPicPr>
        <p:blipFill>
          <a:blip r:embed="rId1"/>
          <a:stretch/>
        </p:blipFill>
        <p:spPr>
          <a:xfrm>
            <a:off x="6121080" y="-1414800"/>
            <a:ext cx="6072120" cy="1080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4" name="Obraz 34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5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06" name=""/>
          <p:cNvSpPr/>
          <p:nvPr/>
        </p:nvSpPr>
        <p:spPr>
          <a:xfrm>
            <a:off x="720000" y="2160000"/>
            <a:ext cx="5040000" cy="23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szkolimy się i podnosimy swoje kompetencje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dostosowujemy programy kształcenia dla potrzeb rynku pracy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 marL="216000" indent="-2160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1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zwiększamy atrakcyjność oferty dydaktycznej</a:t>
            </a:r>
            <a:endParaRPr b="0" lang="pl-PL" sz="21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grpSp>
        <p:nvGrpSpPr>
          <p:cNvPr id="207" name="Grupa 13"/>
          <p:cNvGrpSpPr/>
          <p:nvPr/>
        </p:nvGrpSpPr>
        <p:grpSpPr>
          <a:xfrm>
            <a:off x="6227640" y="0"/>
            <a:ext cx="5963760" cy="2097360"/>
            <a:chOff x="6227640" y="0"/>
            <a:chExt cx="5963760" cy="2097360"/>
          </a:xfrm>
        </p:grpSpPr>
        <p:sp>
          <p:nvSpPr>
            <p:cNvPr id="208" name="Prostokąt 19"/>
            <p:cNvSpPr/>
            <p:nvPr/>
          </p:nvSpPr>
          <p:spPr>
            <a:xfrm>
              <a:off x="7942680" y="0"/>
              <a:ext cx="4248720" cy="1015560"/>
            </a:xfrm>
            <a:prstGeom prst="rect">
              <a:avLst/>
            </a:prstGeom>
            <a:solidFill>
              <a:srgbClr val="c5521c"/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l-PL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209" name="Grupa 14"/>
            <p:cNvGrpSpPr/>
            <p:nvPr/>
          </p:nvGrpSpPr>
          <p:grpSpPr>
            <a:xfrm>
              <a:off x="6227640" y="299520"/>
              <a:ext cx="5675040" cy="1797840"/>
              <a:chOff x="6227640" y="299520"/>
              <a:chExt cx="5675040" cy="1797840"/>
            </a:xfrm>
          </p:grpSpPr>
          <p:sp>
            <p:nvSpPr>
              <p:cNvPr id="210" name="Prostokąt 20"/>
              <p:cNvSpPr/>
              <p:nvPr/>
            </p:nvSpPr>
            <p:spPr>
              <a:xfrm>
                <a:off x="6227640" y="299520"/>
                <a:ext cx="5675040" cy="1797840"/>
              </a:xfrm>
              <a:prstGeom prst="rect">
                <a:avLst/>
              </a:prstGeom>
              <a:solidFill>
                <a:srgbClr val="a6d3f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211" name="Prostokąt 21"/>
              <p:cNvSpPr/>
              <p:nvPr/>
            </p:nvSpPr>
            <p:spPr>
              <a:xfrm>
                <a:off x="7942680" y="299520"/>
                <a:ext cx="3960000" cy="720360"/>
              </a:xfrm>
              <a:prstGeom prst="rect">
                <a:avLst/>
              </a:prstGeom>
              <a:solidFill>
                <a:srgbClr val="0052a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212" name="Tytuł 12"/>
              <p:cNvSpPr/>
              <p:nvPr/>
            </p:nvSpPr>
            <p:spPr>
              <a:xfrm>
                <a:off x="6464520" y="1126440"/>
                <a:ext cx="5201640" cy="86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rmAutofit/>
              </a:bodyPr>
              <a:p>
                <a:pPr algn="ctr" defTabSz="1008000">
                  <a:lnSpc>
                    <a:spcPts val="3501"/>
                  </a:lnSpc>
                </a:pPr>
                <a:r>
                  <a:rPr b="1" lang="pl-PL" sz="2800" strike="noStrike" u="none">
                    <a:solidFill>
                      <a:srgbClr val="002073"/>
                    </a:solidFill>
                    <a:effectLst/>
                    <a:uFillTx/>
                    <a:latin typeface="Open Sans"/>
                    <a:ea typeface="Open Sans"/>
                  </a:rPr>
                  <a:t>dla Rozwoju Społecznego</a:t>
                </a:r>
                <a:endParaRPr b="0" lang="pl-PL" sz="2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3" name="Tytuł 13"/>
              <p:cNvSpPr/>
              <p:nvPr/>
            </p:nvSpPr>
            <p:spPr>
              <a:xfrm>
                <a:off x="9205560" y="379080"/>
                <a:ext cx="2545200" cy="431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rmAutofit lnSpcReduction="9999"/>
              </a:bodyPr>
              <a:p>
                <a:pPr defTabSz="1008000">
                  <a:lnSpc>
                    <a:spcPts val="3501"/>
                  </a:lnSpc>
                  <a:tabLst>
                    <a:tab algn="l" pos="0"/>
                  </a:tabLst>
                </a:pPr>
                <a:r>
                  <a:rPr b="1" lang="pl-PL" sz="1400" spc="20" strike="noStrike" u="none">
                    <a:solidFill>
                      <a:srgbClr val="ffffff"/>
                    </a:solidFill>
                    <a:effectLst/>
                    <a:uFillTx/>
                    <a:latin typeface="Open Sans"/>
                    <a:ea typeface="Open Sans"/>
                  </a:rPr>
                  <a:t>Fundusze Europejskie</a:t>
                </a:r>
                <a:endParaRPr b="0" lang="pl-PL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214" name="Obraz 42" descr=""/>
            <p:cNvPicPr/>
            <p:nvPr/>
          </p:nvPicPr>
          <p:blipFill>
            <a:blip r:embed="rId3"/>
            <a:stretch/>
          </p:blipFill>
          <p:spPr>
            <a:xfrm>
              <a:off x="7942680" y="296280"/>
              <a:ext cx="1078920" cy="7192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15" name=""/>
          <p:cNvSpPr/>
          <p:nvPr/>
        </p:nvSpPr>
        <p:spPr>
          <a:xfrm>
            <a:off x="719640" y="720000"/>
            <a:ext cx="52203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90000"/>
              </a:lnSpc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zmieniamy się dla Ciebie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" descr=""/>
          <p:cNvPicPr/>
          <p:nvPr/>
        </p:nvPicPr>
        <p:blipFill>
          <a:blip r:embed="rId1"/>
          <a:srcRect l="0" t="6577" r="0" b="13197"/>
          <a:stretch/>
        </p:blipFill>
        <p:spPr>
          <a:xfrm>
            <a:off x="3082320" y="540000"/>
            <a:ext cx="301032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" descr=""/>
          <p:cNvPicPr/>
          <p:nvPr/>
        </p:nvPicPr>
        <p:blipFill>
          <a:blip r:embed="rId2"/>
          <a:srcRect l="0" t="6573" r="0" b="13199"/>
          <a:stretch/>
        </p:blipFill>
        <p:spPr>
          <a:xfrm>
            <a:off x="0" y="540000"/>
            <a:ext cx="301032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" descr=""/>
          <p:cNvPicPr/>
          <p:nvPr/>
        </p:nvPicPr>
        <p:blipFill>
          <a:blip r:embed="rId3"/>
          <a:srcRect l="0" t="6577" r="0" b="13380"/>
          <a:stretch/>
        </p:blipFill>
        <p:spPr>
          <a:xfrm>
            <a:off x="6169680" y="540000"/>
            <a:ext cx="301032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" descr=""/>
          <p:cNvPicPr/>
          <p:nvPr/>
        </p:nvPicPr>
        <p:blipFill>
          <a:blip r:embed="rId4"/>
          <a:srcRect l="0" t="6577" r="0" b="13376"/>
          <a:stretch/>
        </p:blipFill>
        <p:spPr>
          <a:xfrm>
            <a:off x="9216000" y="540360"/>
            <a:ext cx="3010320" cy="521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0" name="Obraz 35" descr=""/>
          <p:cNvPicPr/>
          <p:nvPr/>
        </p:nvPicPr>
        <p:blipFill>
          <a:blip r:embed="rId5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1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22" name=""/>
          <p:cNvSpPr txBox="1"/>
          <p:nvPr/>
        </p:nvSpPr>
        <p:spPr>
          <a:xfrm>
            <a:off x="720000" y="720000"/>
            <a:ext cx="5040000" cy="1005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000000"/>
                </a:solidFill>
                <a:effectLst/>
                <a:highlight>
                  <a:srgbClr val="ffffff"/>
                </a:highlight>
                <a:uFillTx/>
                <a:latin typeface="Calibri"/>
                <a:ea typeface="PingFang SC"/>
              </a:rPr>
              <a:t>współpracujemy ze szkołami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" descr=""/>
          <p:cNvPicPr/>
          <p:nvPr/>
        </p:nvPicPr>
        <p:blipFill>
          <a:blip r:embed="rId1"/>
          <a:stretch/>
        </p:blipFill>
        <p:spPr>
          <a:xfrm>
            <a:off x="8932680" y="2448000"/>
            <a:ext cx="2227320" cy="1782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4" name="Obraz 40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26" name=""/>
          <p:cNvSpPr txBox="1"/>
          <p:nvPr/>
        </p:nvSpPr>
        <p:spPr>
          <a:xfrm>
            <a:off x="720000" y="720000"/>
            <a:ext cx="5040000" cy="1005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współpracujemy z interesariuszami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7" name="" descr=""/>
          <p:cNvPicPr/>
          <p:nvPr/>
        </p:nvPicPr>
        <p:blipFill>
          <a:blip r:embed="rId3"/>
          <a:stretch/>
        </p:blipFill>
        <p:spPr>
          <a:xfrm>
            <a:off x="6480000" y="2340000"/>
            <a:ext cx="2700000" cy="67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8" name="" descr=""/>
          <p:cNvPicPr/>
          <p:nvPr/>
        </p:nvPicPr>
        <p:blipFill>
          <a:blip r:embed="rId4"/>
          <a:stretch/>
        </p:blipFill>
        <p:spPr>
          <a:xfrm>
            <a:off x="7740000" y="4320000"/>
            <a:ext cx="1620000" cy="777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9" name="" descr=""/>
          <p:cNvPicPr/>
          <p:nvPr/>
        </p:nvPicPr>
        <p:blipFill>
          <a:blip r:embed="rId5"/>
          <a:stretch/>
        </p:blipFill>
        <p:spPr>
          <a:xfrm>
            <a:off x="6660000" y="3420000"/>
            <a:ext cx="1260000" cy="123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" descr=""/>
          <p:cNvPicPr/>
          <p:nvPr/>
        </p:nvPicPr>
        <p:blipFill>
          <a:blip r:embed="rId6"/>
          <a:stretch/>
        </p:blipFill>
        <p:spPr>
          <a:xfrm>
            <a:off x="2160000" y="2894760"/>
            <a:ext cx="1194840" cy="124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" descr=""/>
          <p:cNvPicPr/>
          <p:nvPr/>
        </p:nvPicPr>
        <p:blipFill>
          <a:blip r:embed="rId7"/>
          <a:stretch/>
        </p:blipFill>
        <p:spPr>
          <a:xfrm>
            <a:off x="1548000" y="4609080"/>
            <a:ext cx="1080000" cy="10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" descr=""/>
          <p:cNvPicPr/>
          <p:nvPr/>
        </p:nvPicPr>
        <p:blipFill>
          <a:blip r:embed="rId8"/>
          <a:stretch/>
        </p:blipFill>
        <p:spPr>
          <a:xfrm>
            <a:off x="9180000" y="5220000"/>
            <a:ext cx="2017440" cy="52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3" name="" descr=""/>
          <p:cNvPicPr/>
          <p:nvPr/>
        </p:nvPicPr>
        <p:blipFill>
          <a:blip r:embed="rId9"/>
          <a:stretch/>
        </p:blipFill>
        <p:spPr>
          <a:xfrm>
            <a:off x="4952160" y="2160000"/>
            <a:ext cx="1167840" cy="116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" descr=""/>
          <p:cNvPicPr/>
          <p:nvPr/>
        </p:nvPicPr>
        <p:blipFill>
          <a:blip r:embed="rId10"/>
          <a:stretch/>
        </p:blipFill>
        <p:spPr>
          <a:xfrm>
            <a:off x="4500000" y="4680000"/>
            <a:ext cx="143964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" descr=""/>
          <p:cNvPicPr/>
          <p:nvPr/>
        </p:nvPicPr>
        <p:blipFill>
          <a:blip r:embed="rId11"/>
          <a:stretch/>
        </p:blipFill>
        <p:spPr>
          <a:xfrm>
            <a:off x="10116000" y="4113360"/>
            <a:ext cx="1000800" cy="99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" descr=""/>
          <p:cNvPicPr/>
          <p:nvPr/>
        </p:nvPicPr>
        <p:blipFill>
          <a:blip r:embed="rId12"/>
          <a:stretch/>
        </p:blipFill>
        <p:spPr>
          <a:xfrm>
            <a:off x="4356360" y="4147560"/>
            <a:ext cx="2303640" cy="74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" descr=""/>
          <p:cNvPicPr/>
          <p:nvPr/>
        </p:nvPicPr>
        <p:blipFill>
          <a:blip r:embed="rId13"/>
          <a:stretch/>
        </p:blipFill>
        <p:spPr>
          <a:xfrm>
            <a:off x="4716000" y="3495240"/>
            <a:ext cx="1800000" cy="64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" descr=""/>
          <p:cNvPicPr/>
          <p:nvPr/>
        </p:nvPicPr>
        <p:blipFill>
          <a:blip r:embed="rId14"/>
          <a:stretch/>
        </p:blipFill>
        <p:spPr>
          <a:xfrm>
            <a:off x="360000" y="3093120"/>
            <a:ext cx="143964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9" name="" descr=""/>
          <p:cNvPicPr/>
          <p:nvPr/>
        </p:nvPicPr>
        <p:blipFill>
          <a:blip r:embed="rId15"/>
          <a:stretch/>
        </p:blipFill>
        <p:spPr>
          <a:xfrm>
            <a:off x="2700000" y="1944000"/>
            <a:ext cx="1887840" cy="55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0" name="" descr=""/>
          <p:cNvPicPr/>
          <p:nvPr/>
        </p:nvPicPr>
        <p:blipFill>
          <a:blip r:embed="rId16"/>
          <a:stretch/>
        </p:blipFill>
        <p:spPr>
          <a:xfrm>
            <a:off x="2880000" y="4521960"/>
            <a:ext cx="1238040" cy="1238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1" name="" descr=""/>
          <p:cNvPicPr/>
          <p:nvPr/>
        </p:nvPicPr>
        <p:blipFill>
          <a:blip r:embed="rId17"/>
          <a:stretch/>
        </p:blipFill>
        <p:spPr>
          <a:xfrm>
            <a:off x="6631560" y="5216400"/>
            <a:ext cx="2008440" cy="68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2" name="" descr=""/>
          <p:cNvPicPr/>
          <p:nvPr/>
        </p:nvPicPr>
        <p:blipFill>
          <a:blip r:embed="rId18"/>
          <a:stretch/>
        </p:blipFill>
        <p:spPr>
          <a:xfrm>
            <a:off x="4248360" y="720000"/>
            <a:ext cx="1511640" cy="68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3" name="" descr=""/>
          <p:cNvPicPr/>
          <p:nvPr/>
        </p:nvPicPr>
        <p:blipFill>
          <a:blip r:embed="rId19"/>
          <a:stretch/>
        </p:blipFill>
        <p:spPr>
          <a:xfrm>
            <a:off x="10806120" y="1440000"/>
            <a:ext cx="1073880" cy="203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4" name="" descr=""/>
          <p:cNvPicPr/>
          <p:nvPr/>
        </p:nvPicPr>
        <p:blipFill>
          <a:blip r:embed="rId20"/>
          <a:srcRect l="5760" t="0" r="4633" b="0"/>
          <a:stretch/>
        </p:blipFill>
        <p:spPr>
          <a:xfrm>
            <a:off x="425520" y="2160000"/>
            <a:ext cx="1799640" cy="1153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5" name="" descr=""/>
          <p:cNvPicPr/>
          <p:nvPr/>
        </p:nvPicPr>
        <p:blipFill>
          <a:blip r:embed="rId21"/>
          <a:stretch/>
        </p:blipFill>
        <p:spPr>
          <a:xfrm>
            <a:off x="360000" y="4500000"/>
            <a:ext cx="900000" cy="1153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6" name=""/>
          <p:cNvSpPr txBox="1"/>
          <p:nvPr/>
        </p:nvSpPr>
        <p:spPr>
          <a:xfrm>
            <a:off x="9612360" y="540000"/>
            <a:ext cx="1979640" cy="659880"/>
          </a:xfrm>
          <a:prstGeom prst="rect">
            <a:avLst/>
          </a:prstGeom>
          <a:blipFill rotWithShape="0">
            <a:blip r:embed="rId22"/>
            <a:srcRect l="2829" t="19840" r="2835" b="19846"/>
            <a:stretch/>
          </a:blip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pPr algn="ctr"/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7" name="" descr=""/>
          <p:cNvPicPr/>
          <p:nvPr/>
        </p:nvPicPr>
        <p:blipFill>
          <a:blip r:embed="rId23"/>
          <a:srcRect l="6905" t="5112" r="8264" b="5858"/>
          <a:stretch/>
        </p:blipFill>
        <p:spPr>
          <a:xfrm>
            <a:off x="7704000" y="726120"/>
            <a:ext cx="1979640" cy="125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8" name="" descr=""/>
          <p:cNvPicPr/>
          <p:nvPr/>
        </p:nvPicPr>
        <p:blipFill>
          <a:blip r:embed="rId24"/>
          <a:stretch/>
        </p:blipFill>
        <p:spPr>
          <a:xfrm>
            <a:off x="6300000" y="406080"/>
            <a:ext cx="1347840" cy="67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9" name="" descr=""/>
          <p:cNvPicPr/>
          <p:nvPr/>
        </p:nvPicPr>
        <p:blipFill>
          <a:blip r:embed="rId25"/>
          <a:stretch/>
        </p:blipFill>
        <p:spPr>
          <a:xfrm>
            <a:off x="9540000" y="1980000"/>
            <a:ext cx="960840" cy="3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0" name="" descr=""/>
          <p:cNvPicPr/>
          <p:nvPr/>
        </p:nvPicPr>
        <p:blipFill>
          <a:blip r:embed="rId26"/>
          <a:stretch/>
        </p:blipFill>
        <p:spPr>
          <a:xfrm>
            <a:off x="8100000" y="2921400"/>
            <a:ext cx="812160" cy="119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1" name="" descr=""/>
          <p:cNvPicPr/>
          <p:nvPr/>
        </p:nvPicPr>
        <p:blipFill>
          <a:blip r:embed="rId27"/>
          <a:srcRect l="0" t="19713" r="0" b="20445"/>
          <a:stretch/>
        </p:blipFill>
        <p:spPr>
          <a:xfrm>
            <a:off x="2340000" y="60120"/>
            <a:ext cx="2262600" cy="65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2" name="" descr=""/>
          <p:cNvPicPr/>
          <p:nvPr/>
        </p:nvPicPr>
        <p:blipFill>
          <a:blip r:embed="rId28"/>
          <a:stretch/>
        </p:blipFill>
        <p:spPr>
          <a:xfrm>
            <a:off x="5940000" y="1307880"/>
            <a:ext cx="1605600" cy="76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" descr=""/>
          <p:cNvPicPr/>
          <p:nvPr/>
        </p:nvPicPr>
        <p:blipFill>
          <a:blip r:embed="rId29"/>
          <a:stretch/>
        </p:blipFill>
        <p:spPr>
          <a:xfrm>
            <a:off x="3564000" y="2844000"/>
            <a:ext cx="660600" cy="1420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" descr=""/>
          <p:cNvPicPr/>
          <p:nvPr/>
        </p:nvPicPr>
        <p:blipFill>
          <a:blip r:embed="rId1"/>
          <a:srcRect l="6378" t="0" r="0" b="0"/>
          <a:stretch/>
        </p:blipFill>
        <p:spPr>
          <a:xfrm>
            <a:off x="6120000" y="5400"/>
            <a:ext cx="7171920" cy="719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5" name="Obraz 32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6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57" name=""/>
          <p:cNvSpPr txBox="1"/>
          <p:nvPr/>
        </p:nvSpPr>
        <p:spPr>
          <a:xfrm>
            <a:off x="720000" y="720000"/>
            <a:ext cx="5040000" cy="1005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Otwarte Laboratoria i Laboratoria Przyszłości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>
            <a:off x="720000" y="1440000"/>
            <a:ext cx="5040000" cy="391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„</a:t>
            </a:r>
            <a:r>
              <a:rPr b="0" i="1" lang="pl-PL" sz="2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In vitro</a:t>
            </a:r>
            <a:r>
              <a:rPr b="0" lang="pl-PL" sz="2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 w nauce i w praktyce”</a:t>
            </a:r>
            <a:endParaRPr b="0" lang="pl-PL" sz="2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dr hab. Andrzej Pacholczak, prof. SGGW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11:00-12:30 budynek 35, sala 240-244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„Sad Pełen Kwiatów”</a:t>
            </a:r>
            <a:endParaRPr b="0" lang="pl-PL" sz="26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dr inż. Ewa Szpadzik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12:45-14:15 budynek 37, sala 1/39B</a:t>
            </a: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grpSp>
        <p:nvGrpSpPr>
          <p:cNvPr id="259" name="Grupa 17"/>
          <p:cNvGrpSpPr/>
          <p:nvPr/>
        </p:nvGrpSpPr>
        <p:grpSpPr>
          <a:xfrm>
            <a:off x="6227640" y="0"/>
            <a:ext cx="5963760" cy="2097360"/>
            <a:chOff x="6227640" y="0"/>
            <a:chExt cx="5963760" cy="2097360"/>
          </a:xfrm>
        </p:grpSpPr>
        <p:sp>
          <p:nvSpPr>
            <p:cNvPr id="260" name="Prostokąt 25"/>
            <p:cNvSpPr/>
            <p:nvPr/>
          </p:nvSpPr>
          <p:spPr>
            <a:xfrm>
              <a:off x="7942680" y="0"/>
              <a:ext cx="4248720" cy="1015560"/>
            </a:xfrm>
            <a:prstGeom prst="rect">
              <a:avLst/>
            </a:prstGeom>
            <a:solidFill>
              <a:srgbClr val="c5521c"/>
            </a:solidFill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l-PL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grpSp>
          <p:nvGrpSpPr>
            <p:cNvPr id="261" name="Grupa 18"/>
            <p:cNvGrpSpPr/>
            <p:nvPr/>
          </p:nvGrpSpPr>
          <p:grpSpPr>
            <a:xfrm>
              <a:off x="6227640" y="299520"/>
              <a:ext cx="5675040" cy="1797840"/>
              <a:chOff x="6227640" y="299520"/>
              <a:chExt cx="5675040" cy="1797840"/>
            </a:xfrm>
          </p:grpSpPr>
          <p:sp>
            <p:nvSpPr>
              <p:cNvPr id="262" name="Prostokąt 26"/>
              <p:cNvSpPr/>
              <p:nvPr/>
            </p:nvSpPr>
            <p:spPr>
              <a:xfrm>
                <a:off x="6227640" y="299520"/>
                <a:ext cx="5675040" cy="1797840"/>
              </a:xfrm>
              <a:prstGeom prst="rect">
                <a:avLst/>
              </a:prstGeom>
              <a:solidFill>
                <a:srgbClr val="a6d3f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263" name="Prostokąt 27"/>
              <p:cNvSpPr/>
              <p:nvPr/>
            </p:nvSpPr>
            <p:spPr>
              <a:xfrm>
                <a:off x="7942680" y="299520"/>
                <a:ext cx="3960000" cy="720360"/>
              </a:xfrm>
              <a:prstGeom prst="rect">
                <a:avLst/>
              </a:prstGeom>
              <a:solidFill>
                <a:srgbClr val="0052af"/>
              </a:solidFill>
              <a:ln w="1260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ctr">
                <a:noAutofit/>
              </a:bodyPr>
              <a:p>
                <a:endParaRPr b="0" lang="pl-PL" sz="1800" strike="noStrike" u="none">
                  <a:solidFill>
                    <a:srgbClr val="ffffff"/>
                  </a:solidFill>
                  <a:effectLst/>
                  <a:uFillTx/>
                  <a:latin typeface="Calibri"/>
                </a:endParaRPr>
              </a:p>
            </p:txBody>
          </p:sp>
          <p:sp>
            <p:nvSpPr>
              <p:cNvPr id="264" name="Tytuł 16"/>
              <p:cNvSpPr/>
              <p:nvPr/>
            </p:nvSpPr>
            <p:spPr>
              <a:xfrm>
                <a:off x="6464520" y="1126440"/>
                <a:ext cx="5201640" cy="86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normAutofit/>
              </a:bodyPr>
              <a:p>
                <a:pPr algn="ctr" defTabSz="1008000">
                  <a:lnSpc>
                    <a:spcPts val="3501"/>
                  </a:lnSpc>
                </a:pPr>
                <a:r>
                  <a:rPr b="1" lang="pl-PL" sz="2800" strike="noStrike" u="none">
                    <a:solidFill>
                      <a:srgbClr val="002073"/>
                    </a:solidFill>
                    <a:effectLst/>
                    <a:uFillTx/>
                    <a:latin typeface="Open Sans"/>
                    <a:ea typeface="Open Sans"/>
                  </a:rPr>
                  <a:t>dla Rozwoju Społecznego</a:t>
                </a:r>
                <a:endParaRPr b="0" lang="pl-PL" sz="2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5" name="Tytuł 17"/>
              <p:cNvSpPr/>
              <p:nvPr/>
            </p:nvSpPr>
            <p:spPr>
              <a:xfrm>
                <a:off x="9205560" y="379080"/>
                <a:ext cx="2545200" cy="431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rmAutofit lnSpcReduction="9999"/>
              </a:bodyPr>
              <a:p>
                <a:pPr defTabSz="1008000">
                  <a:lnSpc>
                    <a:spcPts val="3501"/>
                  </a:lnSpc>
                  <a:tabLst>
                    <a:tab algn="l" pos="0"/>
                  </a:tabLst>
                </a:pPr>
                <a:r>
                  <a:rPr b="1" lang="pl-PL" sz="1400" spc="20" strike="noStrike" u="none">
                    <a:solidFill>
                      <a:srgbClr val="ffffff"/>
                    </a:solidFill>
                    <a:effectLst/>
                    <a:uFillTx/>
                    <a:latin typeface="Open Sans"/>
                    <a:ea typeface="Open Sans"/>
                  </a:rPr>
                  <a:t>Fundusze Europejskie</a:t>
                </a:r>
                <a:endParaRPr b="0" lang="pl-PL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266" name="Obraz 9" descr=""/>
            <p:cNvPicPr/>
            <p:nvPr/>
          </p:nvPicPr>
          <p:blipFill>
            <a:blip r:embed="rId3"/>
            <a:stretch/>
          </p:blipFill>
          <p:spPr>
            <a:xfrm>
              <a:off x="7942680" y="296280"/>
              <a:ext cx="1078920" cy="71928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" descr=""/>
          <p:cNvPicPr/>
          <p:nvPr/>
        </p:nvPicPr>
        <p:blipFill>
          <a:blip r:embed="rId1"/>
          <a:srcRect l="0" t="0" r="0" b="15381"/>
          <a:stretch/>
        </p:blipFill>
        <p:spPr>
          <a:xfrm>
            <a:off x="6120000" y="0"/>
            <a:ext cx="6157080" cy="868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8" name="Obraz 37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9" name=""/>
          <p:cNvSpPr/>
          <p:nvPr/>
        </p:nvSpPr>
        <p:spPr>
          <a:xfrm>
            <a:off x="720000" y="720000"/>
            <a:ext cx="7459560" cy="58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70" name=""/>
          <p:cNvSpPr/>
          <p:nvPr/>
        </p:nvSpPr>
        <p:spPr>
          <a:xfrm>
            <a:off x="720000" y="2160000"/>
            <a:ext cx="5040000" cy="77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r>
              <a:rPr b="0" lang="pl-PL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nie czekaj - #zostańInżynierEM</a:t>
            </a: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  <a:tab algn="l" pos="9434520"/>
                <a:tab algn="l" pos="9883800"/>
                <a:tab algn="l" pos="10333080"/>
                <a:tab algn="l" pos="10782360"/>
              </a:tabLst>
            </a:pPr>
            <a:endParaRPr b="0" lang="pl-PL" sz="2000" strike="noStrike" u="none">
              <a:solidFill>
                <a:srgbClr val="000000"/>
              </a:solidFill>
              <a:effectLst/>
              <a:uFillTx/>
              <a:latin typeface="Arial"/>
              <a:ea typeface="PingFang SC"/>
            </a:endParaRPr>
          </a:p>
        </p:txBody>
      </p:sp>
      <p:sp>
        <p:nvSpPr>
          <p:cNvPr id="271" name=""/>
          <p:cNvSpPr txBox="1"/>
          <p:nvPr/>
        </p:nvSpPr>
        <p:spPr>
          <a:xfrm>
            <a:off x="720000" y="720000"/>
            <a:ext cx="5040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l-PL" sz="3600" strike="noStrike" u="none">
                <a:solidFill>
                  <a:srgbClr val="000000"/>
                </a:solidFill>
                <a:effectLst/>
                <a:uFillTx/>
                <a:latin typeface="Calibri"/>
                <a:ea typeface="PingFang SC"/>
              </a:rPr>
              <a:t>Wydział Ogrodniczy</a:t>
            </a:r>
            <a:endParaRPr b="0" lang="pl-PL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2" name="" descr=""/>
          <p:cNvPicPr/>
          <p:nvPr/>
        </p:nvPicPr>
        <p:blipFill>
          <a:blip r:embed="rId3"/>
          <a:stretch/>
        </p:blipFill>
        <p:spPr>
          <a:xfrm>
            <a:off x="720000" y="3271320"/>
            <a:ext cx="2450520" cy="248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" descr=""/>
          <p:cNvPicPr/>
          <p:nvPr/>
        </p:nvPicPr>
        <p:blipFill>
          <a:blip r:embed="rId1"/>
          <a:stretch/>
        </p:blipFill>
        <p:spPr>
          <a:xfrm>
            <a:off x="-36000" y="-1198800"/>
            <a:ext cx="12276000" cy="818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Obraz 14" descr=""/>
          <p:cNvPicPr/>
          <p:nvPr/>
        </p:nvPicPr>
        <p:blipFill>
          <a:blip r:embed="rId2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Obraz 24" descr=""/>
          <p:cNvPicPr/>
          <p:nvPr/>
        </p:nvPicPr>
        <p:blipFill>
          <a:blip r:embed="rId1"/>
          <a:stretch/>
        </p:blipFill>
        <p:spPr>
          <a:xfrm>
            <a:off x="151920" y="5905080"/>
            <a:ext cx="11887560" cy="79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6" name="Obraz 2" descr=""/>
          <p:cNvPicPr/>
          <p:nvPr/>
        </p:nvPicPr>
        <p:blipFill>
          <a:blip r:embed="rId2"/>
          <a:stretch/>
        </p:blipFill>
        <p:spPr>
          <a:xfrm>
            <a:off x="1454040" y="2898720"/>
            <a:ext cx="313560" cy="31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7" name="Obraz 3" descr=""/>
          <p:cNvPicPr/>
          <p:nvPr/>
        </p:nvPicPr>
        <p:blipFill>
          <a:blip r:embed="rId3"/>
          <a:stretch/>
        </p:blipFill>
        <p:spPr>
          <a:xfrm>
            <a:off x="1768320" y="2894040"/>
            <a:ext cx="313560" cy="31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8" name="Rectangle 11"/>
          <p:cNvSpPr/>
          <p:nvPr/>
        </p:nvSpPr>
        <p:spPr>
          <a:xfrm>
            <a:off x="1427400" y="2345400"/>
            <a:ext cx="8443440" cy="5479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pl-PL" sz="1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Autor utworu: Jarosław L. Przybył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pl-PL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12"/>
          <p:cNvSpPr/>
          <p:nvPr/>
        </p:nvSpPr>
        <p:spPr>
          <a:xfrm>
            <a:off x="1454760" y="3049200"/>
            <a:ext cx="9214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                  </a:t>
            </a:r>
            <a:r>
              <a:rPr b="0" lang="pl-PL" sz="12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CC BY 4.0</a:t>
            </a:r>
            <a:endParaRPr b="0" lang="pl-PL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Materiał jest udostępniony na licencji Creative Commons Uznanie autorstwa CC BY 4.0</a:t>
            </a:r>
            <a:endParaRPr b="0" lang="pl-PL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  <a:hlinkClick r:id="rId4"/>
              </a:rPr>
              <a:t>https://creativecommons.org/licenses/by/4.0/deed.pl</a:t>
            </a:r>
            <a:endParaRPr b="0" lang="pl-PL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Materiał opracowany w związku z realizacją projektu</a:t>
            </a: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 „Zró</a:t>
            </a: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wnoważony Kampus SGGW - kształcenie na rzecz branż kluczowych</a:t>
            </a: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” </a:t>
            </a:r>
            <a:r>
              <a:rPr b="0" lang="pl-PL" sz="1100" strike="noStrike" u="none">
                <a:solidFill>
                  <a:schemeClr val="dk1"/>
                </a:solidFill>
                <a:effectLst/>
                <a:uFillTx/>
                <a:latin typeface="Times New Roman"/>
                <a:ea typeface="Calibri"/>
              </a:rPr>
              <a:t>nr FERS.01.05-IP.08-0067/23 </a:t>
            </a:r>
            <a:endParaRPr b="0" lang="pl-PL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5581</TotalTime>
  <Application>LibreOffice/25.2.3.2$MacOSX_AARCH64 LibreOffice_project/bbb074479178df812d175f709636b368952c2ce3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2024-02-02T12:47:31Z</dcterms:created>
  <dc:creator>Maciej Czubiński</dc:creator>
  <dc:description/>
  <dc:language>pl-PL</dc:language>
  <cp:lastModifiedBy/>
  <cp:lastPrinted>2025-06-11T16:29:10Z</cp:lastPrinted>
  <dcterms:modified xsi:type="dcterms:W3CDTF">2025-06-11T16:29:02Z</dcterms:modified>
  <cp:revision>355</cp:revision>
  <dc:subject/>
  <dc:title>Prezentacja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r8>2</vt:r8>
  </property>
</Properties>
</file>